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319" r:id="rId5"/>
    <p:sldId id="316" r:id="rId6"/>
    <p:sldId id="298" r:id="rId7"/>
    <p:sldId id="300" r:id="rId8"/>
    <p:sldId id="310" r:id="rId9"/>
    <p:sldId id="299" r:id="rId10"/>
    <p:sldId id="317" r:id="rId11"/>
    <p:sldId id="318" r:id="rId12"/>
    <p:sldId id="263" r:id="rId13"/>
    <p:sldId id="265" r:id="rId14"/>
    <p:sldId id="264" r:id="rId15"/>
    <p:sldId id="314" r:id="rId16"/>
    <p:sldId id="287" r:id="rId17"/>
    <p:sldId id="296"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9/14/2015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152400"/>
            <a:ext cx="8839200" cy="3810000"/>
          </a:xfrm>
          <a:prstGeom prst="roundRect">
            <a:avLst>
              <a:gd name="adj" fmla="val 1108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We have the responsibility to atone for the sins that are forgiven in the sacrament of reconciliation. We are making amends for the failures in our relationships and duties towards God, others and ourselves through sin. </a:t>
            </a:r>
            <a:r>
              <a:rPr lang="en-US" sz="2500" dirty="0">
                <a:solidFill>
                  <a:srgbClr val="FF00FF"/>
                </a:solidFill>
                <a:latin typeface="Arial" pitchFamily="34" charset="0"/>
                <a:cs typeface="Arial" pitchFamily="34" charset="0"/>
              </a:rPr>
              <a:t>Besides the penance given by the priest, we have to atone for our sins by deeds of charity and mercy, prayer and sacrifices. </a:t>
            </a:r>
            <a:r>
              <a:rPr lang="en-US" sz="2500" dirty="0">
                <a:solidFill>
                  <a:schemeClr val="tx1"/>
                </a:solidFill>
                <a:latin typeface="Arial" pitchFamily="34" charset="0"/>
                <a:cs typeface="Arial" pitchFamily="34" charset="0"/>
              </a:rPr>
              <a:t>If we have taken anything of others we have to return them to the owner.</a:t>
            </a:r>
          </a:p>
        </p:txBody>
      </p:sp>
      <p:pic>
        <p:nvPicPr>
          <p:cNvPr id="31745" name="Picture 1" descr="C:\Users\user\Desktop\mother_teresa_0820.jpg"/>
          <p:cNvPicPr>
            <a:picLocks noChangeAspect="1" noChangeArrowheads="1"/>
          </p:cNvPicPr>
          <p:nvPr/>
        </p:nvPicPr>
        <p:blipFill>
          <a:blip r:embed="rId3" cstate="print"/>
          <a:srcRect t="1124"/>
          <a:stretch>
            <a:fillRect/>
          </a:stretch>
        </p:blipFill>
        <p:spPr bwMode="auto">
          <a:xfrm>
            <a:off x="5248072" y="4343400"/>
            <a:ext cx="3895928" cy="2514600"/>
          </a:xfrm>
          <a:prstGeom prst="rect">
            <a:avLst/>
          </a:prstGeom>
          <a:noFill/>
        </p:spPr>
      </p:pic>
      <p:pic>
        <p:nvPicPr>
          <p:cNvPr id="31746" name="Picture 2" descr="C:\Users\user\Desktop\praying-hands.jpg"/>
          <p:cNvPicPr>
            <a:picLocks noChangeAspect="1" noChangeArrowheads="1"/>
          </p:cNvPicPr>
          <p:nvPr/>
        </p:nvPicPr>
        <p:blipFill>
          <a:blip r:embed="rId4" cstate="print"/>
          <a:srcRect t="4584"/>
          <a:stretch>
            <a:fillRect/>
          </a:stretch>
        </p:blipFill>
        <p:spPr bwMode="auto">
          <a:xfrm>
            <a:off x="3276600" y="4343400"/>
            <a:ext cx="1981200" cy="2514600"/>
          </a:xfrm>
          <a:prstGeom prst="rect">
            <a:avLst/>
          </a:prstGeom>
          <a:noFill/>
        </p:spPr>
      </p:pic>
      <p:pic>
        <p:nvPicPr>
          <p:cNvPr id="31747" name="Picture 3" descr="C:\Users\user\Desktop\FamilyDiscipleship.jpg"/>
          <p:cNvPicPr>
            <a:picLocks noChangeAspect="1" noChangeArrowheads="1"/>
          </p:cNvPicPr>
          <p:nvPr/>
        </p:nvPicPr>
        <p:blipFill>
          <a:blip r:embed="rId5" cstate="print"/>
          <a:srcRect/>
          <a:stretch>
            <a:fillRect/>
          </a:stretch>
        </p:blipFill>
        <p:spPr bwMode="auto">
          <a:xfrm>
            <a:off x="0" y="4343400"/>
            <a:ext cx="3276600" cy="2514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8" name="Rounded Rectangle 17"/>
          <p:cNvSpPr/>
          <p:nvPr/>
        </p:nvSpPr>
        <p:spPr>
          <a:xfrm>
            <a:off x="152400" y="3962400"/>
            <a:ext cx="8839200" cy="2743200"/>
          </a:xfrm>
          <a:prstGeom prst="roundRect">
            <a:avLst>
              <a:gd name="adj" fmla="val 1269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In the sacrament of reconciliation repentance for our sins is the most important thing. If we  have no contrition, sins will not be forgiven. </a:t>
            </a:r>
            <a:r>
              <a:rPr lang="en-US" sz="2500" dirty="0">
                <a:solidFill>
                  <a:schemeClr val="tx1"/>
                </a:solidFill>
                <a:latin typeface="Arial" pitchFamily="34" charset="0"/>
                <a:cs typeface="Arial" pitchFamily="34" charset="0"/>
              </a:rPr>
              <a:t>Whenever we sin, we must repent immediately and ask pardon from God. If the sin is serious and mortal, receive the sacrament of reconciliation and get forgiveness as early as possible.</a:t>
            </a:r>
            <a:endParaRPr lang="en-US" sz="2500" dirty="0">
              <a:solidFill>
                <a:srgbClr val="00B0F0"/>
              </a:solidFill>
              <a:latin typeface="Arial" pitchFamily="34" charset="0"/>
              <a:cs typeface="Arial" pitchFamily="34" charset="0"/>
            </a:endParaRPr>
          </a:p>
        </p:txBody>
      </p:sp>
      <p:pic>
        <p:nvPicPr>
          <p:cNvPr id="4" name="Picture 1" descr="C:\Users\user\Desktop\Bitmap in Lesson 10 Curved.cdr.jpg"/>
          <p:cNvPicPr>
            <a:picLocks noChangeAspect="1" noChangeArrowheads="1"/>
          </p:cNvPicPr>
          <p:nvPr/>
        </p:nvPicPr>
        <p:blipFill>
          <a:blip r:embed="rId4" cstate="print"/>
          <a:srcRect l="2929" t="53739"/>
          <a:stretch>
            <a:fillRect/>
          </a:stretch>
        </p:blipFill>
        <p:spPr bwMode="auto">
          <a:xfrm>
            <a:off x="1524000" y="0"/>
            <a:ext cx="6102786" cy="3962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343400"/>
            <a:ext cx="8534400" cy="1752600"/>
          </a:xfrm>
        </p:spPr>
        <p:txBody>
          <a:bodyPr>
            <a:noAutofit/>
          </a:bodyPr>
          <a:lstStyle/>
          <a:p>
            <a:pPr algn="ctr">
              <a:buNone/>
            </a:pPr>
            <a:r>
              <a:rPr lang="en-US" sz="2500" dirty="0">
                <a:solidFill>
                  <a:srgbClr val="00B0F0"/>
                </a:solidFill>
                <a:latin typeface="Arial" pitchFamily="34" charset="0"/>
                <a:cs typeface="Arial" pitchFamily="34" charset="0"/>
              </a:rPr>
              <a:t>Jesus who loves sinners, give us the sense of sin</a:t>
            </a:r>
          </a:p>
          <a:p>
            <a:pPr algn="ctr">
              <a:buNone/>
            </a:pPr>
            <a:r>
              <a:rPr lang="en-US" sz="2500" dirty="0">
                <a:solidFill>
                  <a:srgbClr val="00B0F0"/>
                </a:solidFill>
                <a:latin typeface="Arial" pitchFamily="34" charset="0"/>
                <a:cs typeface="Arial" pitchFamily="34" charset="0"/>
              </a:rPr>
              <a:t>And repentance. Help us to renounce</a:t>
            </a:r>
          </a:p>
          <a:p>
            <a:pPr algn="ctr">
              <a:buNone/>
            </a:pPr>
            <a:r>
              <a:rPr lang="en-US" sz="2500" dirty="0">
                <a:solidFill>
                  <a:srgbClr val="00B0F0"/>
                </a:solidFill>
                <a:latin typeface="Arial" pitchFamily="34" charset="0"/>
                <a:cs typeface="Arial" pitchFamily="34" charset="0"/>
              </a:rPr>
              <a:t>Evil and grow in goodness.</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(Luke 15. 1-10)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839200" cy="2514600"/>
          </a:xfrm>
          <a:prstGeom prst="rect">
            <a:avLst/>
          </a:prstGeom>
        </p:spPr>
        <p:txBody>
          <a:bodyPr vert="horz" anchor="ctr">
            <a:normAutofit lnSpcReduction="1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Heaven will rejoice more over a</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200" dirty="0">
                <a:solidFill>
                  <a:srgbClr val="FF00FF"/>
                </a:solidFill>
                <a:latin typeface="Arial" pitchFamily="34" charset="0"/>
                <a:ea typeface="+mj-ea"/>
                <a:cs typeface="Arial" pitchFamily="34" charset="0"/>
              </a:rPr>
              <a:t>Sinner who </a:t>
            </a:r>
            <a:r>
              <a:rPr lang="en-US" sz="3200" dirty="0">
                <a:solidFill>
                  <a:srgbClr val="FF00FF"/>
                </a:solidFill>
                <a:latin typeface="Arial" pitchFamily="34" charset="0"/>
                <a:ea typeface="+mj-ea"/>
                <a:cs typeface="Arial" pitchFamily="34" charset="0"/>
              </a:rPr>
              <a:t>repents</a:t>
            </a:r>
            <a:r>
              <a:rPr lang="en-US" sz="3200" dirty="0">
                <a:solidFill>
                  <a:srgbClr val="FF00FF"/>
                </a:solidFill>
                <a:latin typeface="Arial" pitchFamily="34" charset="0"/>
                <a:ea typeface="+mj-ea"/>
                <a:cs typeface="Arial" pitchFamily="34" charset="0"/>
              </a:rPr>
              <a:t> </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 </a:t>
            </a:r>
            <a:endPar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endParaRP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(Luke. 15:7</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752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828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2971800"/>
            <a:ext cx="8991600" cy="22860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2971800"/>
            <a:ext cx="87630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receive the sacrament of reconciliation at least once</a:t>
            </a:r>
            <a:r>
              <a:rPr kumimoji="0" lang="en-US" sz="3000" b="0" i="0" u="none" strike="noStrike" kern="1200" cap="none" spc="0" normalizeH="0" noProof="0" dirty="0">
                <a:ln>
                  <a:noFill/>
                </a:ln>
                <a:solidFill>
                  <a:srgbClr val="FF00FF"/>
                </a:solidFill>
                <a:effectLst/>
                <a:uLnTx/>
                <a:uFillTx/>
                <a:latin typeface="Arial" pitchFamily="34" charset="0"/>
                <a:ea typeface="+mj-ea"/>
                <a:cs typeface="Arial" pitchFamily="34" charset="0"/>
              </a:rPr>
              <a:t> in a month</a:t>
            </a: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52400"/>
            <a:ext cx="8991600" cy="1752600"/>
          </a:xfrm>
          <a:prstGeom prst="roundRect">
            <a:avLst>
              <a:gd name="adj" fmla="val 500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p:nvSpPr>
        <p:spPr>
          <a:xfrm>
            <a:off x="228600" y="2057400"/>
            <a:ext cx="8686800" cy="4572000"/>
          </a:xfrm>
          <a:prstGeom prst="roundRect">
            <a:avLst>
              <a:gd name="adj" fmla="val 5809"/>
            </a:avLst>
          </a:prstGeom>
          <a:solidFill>
            <a:srgbClr val="FFFFCC"/>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3048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0" y="762000"/>
            <a:ext cx="9144000" cy="1066800"/>
          </a:xfrm>
          <a:prstGeom prst="rect">
            <a:avLst/>
          </a:prstGeom>
          <a:ln>
            <a:noFill/>
          </a:ln>
        </p:spPr>
        <p:txBody>
          <a:bodyPr vert="horz" anchor="ctr">
            <a:noAutofit/>
          </a:bodyPr>
          <a:lstStyle/>
          <a:p>
            <a:pPr lvl="0" algn="ctr">
              <a:spcBef>
                <a:spcPct val="0"/>
              </a:spcBef>
              <a:defRPr/>
            </a:pPr>
            <a:r>
              <a:rPr lang="en-US" sz="2800" dirty="0">
                <a:latin typeface="Arial" pitchFamily="34" charset="0"/>
                <a:cs typeface="Arial" pitchFamily="34" charset="0"/>
              </a:rPr>
              <a:t>By heart the preparatory prayer before receiving the</a:t>
            </a:r>
          </a:p>
          <a:p>
            <a:pPr lvl="0" algn="ctr">
              <a:spcBef>
                <a:spcPct val="0"/>
              </a:spcBef>
              <a:defRPr/>
            </a:pPr>
            <a:r>
              <a:rPr lang="en-US" sz="2800" dirty="0">
                <a:latin typeface="Arial" pitchFamily="34" charset="0"/>
                <a:cs typeface="Arial" pitchFamily="34" charset="0"/>
              </a:rPr>
              <a:t>Sacrament of reconciliation.</a:t>
            </a:r>
          </a:p>
        </p:txBody>
      </p:sp>
      <p:sp>
        <p:nvSpPr>
          <p:cNvPr id="8" name="Title 1"/>
          <p:cNvSpPr txBox="1">
            <a:spLocks/>
          </p:cNvSpPr>
          <p:nvPr/>
        </p:nvSpPr>
        <p:spPr>
          <a:xfrm>
            <a:off x="609600" y="3429000"/>
            <a:ext cx="3429000" cy="1066800"/>
          </a:xfrm>
          <a:prstGeom prst="rect">
            <a:avLst/>
          </a:prstGeom>
          <a:ln>
            <a:noFill/>
          </a:ln>
        </p:spPr>
        <p:txBody>
          <a:bodyPr vert="horz" anchor="ctr">
            <a:noAutofit/>
          </a:bodyPr>
          <a:lstStyle/>
          <a:p>
            <a:pPr lvl="0" algn="ctr">
              <a:spcBef>
                <a:spcPct val="0"/>
              </a:spcBef>
              <a:defRPr/>
            </a:pPr>
            <a:endParaRPr lang="en-US" sz="2000" dirty="0">
              <a:solidFill>
                <a:srgbClr val="00B0F0"/>
              </a:solidFill>
              <a:latin typeface="Arial" pitchFamily="34" charset="0"/>
              <a:cs typeface="Arial" pitchFamily="34" charset="0"/>
            </a:endParaRPr>
          </a:p>
        </p:txBody>
      </p:sp>
      <p:sp>
        <p:nvSpPr>
          <p:cNvPr id="16" name="Title 1"/>
          <p:cNvSpPr txBox="1">
            <a:spLocks/>
          </p:cNvSpPr>
          <p:nvPr/>
        </p:nvSpPr>
        <p:spPr>
          <a:xfrm>
            <a:off x="0" y="2057400"/>
            <a:ext cx="9144000" cy="685800"/>
          </a:xfrm>
          <a:prstGeom prst="rect">
            <a:avLst/>
          </a:prstGeom>
        </p:spPr>
        <p:txBody>
          <a:bodyPr vert="horz"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500" b="1" i="0" u="none" strike="noStrike" kern="1200" cap="none" spc="0" normalizeH="0" baseline="0" noProof="0" dirty="0">
                <a:ln>
                  <a:noFill/>
                </a:ln>
                <a:solidFill>
                  <a:srgbClr val="FF0000"/>
                </a:solidFill>
                <a:effectLst/>
                <a:uLnTx/>
                <a:uFillTx/>
                <a:latin typeface="Arial" pitchFamily="34" charset="0"/>
                <a:ea typeface="+mj-ea"/>
                <a:cs typeface="Arial" pitchFamily="34" charset="0"/>
              </a:rPr>
              <a:t>Prayer before confession</a:t>
            </a:r>
          </a:p>
        </p:txBody>
      </p:sp>
      <p:sp>
        <p:nvSpPr>
          <p:cNvPr id="19" name="Title 1"/>
          <p:cNvSpPr txBox="1">
            <a:spLocks/>
          </p:cNvSpPr>
          <p:nvPr/>
        </p:nvSpPr>
        <p:spPr>
          <a:xfrm>
            <a:off x="0" y="2743200"/>
            <a:ext cx="9144000" cy="3810000"/>
          </a:xfrm>
          <a:prstGeom prst="rect">
            <a:avLst/>
          </a:prstGeom>
          <a:ln>
            <a:noFill/>
          </a:ln>
        </p:spPr>
        <p:txBody>
          <a:bodyPr vert="horz" anchor="ctr">
            <a:noAutofit/>
          </a:bodyPr>
          <a:lstStyle/>
          <a:p>
            <a:pPr lvl="0" algn="ctr">
              <a:lnSpc>
                <a:spcPct val="150000"/>
              </a:lnSpc>
              <a:spcBef>
                <a:spcPct val="0"/>
              </a:spcBef>
              <a:defRPr/>
            </a:pPr>
            <a:r>
              <a:rPr lang="en-US" sz="2300" dirty="0">
                <a:solidFill>
                  <a:srgbClr val="00B0F0"/>
                </a:solidFill>
                <a:latin typeface="Arial" pitchFamily="34" charset="0"/>
                <a:cs typeface="Arial" pitchFamily="34" charset="0"/>
              </a:rPr>
              <a:t>I confess to Almighty God and you, my brothers</a:t>
            </a:r>
          </a:p>
          <a:p>
            <a:pPr lvl="0" algn="ctr">
              <a:lnSpc>
                <a:spcPct val="150000"/>
              </a:lnSpc>
              <a:spcBef>
                <a:spcPct val="0"/>
              </a:spcBef>
              <a:defRPr/>
            </a:pPr>
            <a:r>
              <a:rPr lang="en-US" sz="2300" dirty="0">
                <a:solidFill>
                  <a:srgbClr val="00B0F0"/>
                </a:solidFill>
                <a:latin typeface="Arial" pitchFamily="34" charset="0"/>
                <a:cs typeface="Arial" pitchFamily="34" charset="0"/>
              </a:rPr>
              <a:t>And sisters, that I have sinned through my own</a:t>
            </a:r>
          </a:p>
          <a:p>
            <a:pPr lvl="0" algn="ctr">
              <a:lnSpc>
                <a:spcPct val="150000"/>
              </a:lnSpc>
              <a:spcBef>
                <a:spcPct val="0"/>
              </a:spcBef>
              <a:defRPr/>
            </a:pPr>
            <a:r>
              <a:rPr lang="en-US" sz="2300" dirty="0">
                <a:solidFill>
                  <a:srgbClr val="00B0F0"/>
                </a:solidFill>
                <a:latin typeface="Arial" pitchFamily="34" charset="0"/>
                <a:cs typeface="Arial" pitchFamily="34" charset="0"/>
              </a:rPr>
              <a:t>Fault, in my thoughts and in my words, in what I have</a:t>
            </a:r>
          </a:p>
          <a:p>
            <a:pPr lvl="0" algn="ctr">
              <a:lnSpc>
                <a:spcPct val="150000"/>
              </a:lnSpc>
              <a:spcBef>
                <a:spcPct val="0"/>
              </a:spcBef>
              <a:defRPr/>
            </a:pPr>
            <a:r>
              <a:rPr lang="en-US" sz="2300" dirty="0">
                <a:solidFill>
                  <a:srgbClr val="00B0F0"/>
                </a:solidFill>
                <a:latin typeface="Arial" pitchFamily="34" charset="0"/>
                <a:cs typeface="Arial" pitchFamily="34" charset="0"/>
              </a:rPr>
              <a:t>Done and what I have failed to do.</a:t>
            </a:r>
          </a:p>
          <a:p>
            <a:pPr lvl="0" algn="ctr">
              <a:lnSpc>
                <a:spcPct val="150000"/>
              </a:lnSpc>
              <a:spcBef>
                <a:spcPct val="0"/>
              </a:spcBef>
              <a:defRPr/>
            </a:pPr>
            <a:r>
              <a:rPr lang="en-US" sz="2300" dirty="0">
                <a:solidFill>
                  <a:srgbClr val="00B0F0"/>
                </a:solidFill>
                <a:latin typeface="Arial" pitchFamily="34" charset="0"/>
                <a:cs typeface="Arial" pitchFamily="34" charset="0"/>
              </a:rPr>
              <a:t>And I ask blessed Mary, ever Virgin, and all the angels</a:t>
            </a:r>
          </a:p>
          <a:p>
            <a:pPr lvl="0" algn="ctr">
              <a:lnSpc>
                <a:spcPct val="150000"/>
              </a:lnSpc>
              <a:spcBef>
                <a:spcPct val="0"/>
              </a:spcBef>
              <a:defRPr/>
            </a:pPr>
            <a:r>
              <a:rPr lang="en-US" sz="2300" dirty="0">
                <a:solidFill>
                  <a:srgbClr val="00B0F0"/>
                </a:solidFill>
                <a:latin typeface="Arial" pitchFamily="34" charset="0"/>
                <a:cs typeface="Arial" pitchFamily="34" charset="0"/>
              </a:rPr>
              <a:t>And saints and you, my brothers and sisters to pray for me</a:t>
            </a:r>
          </a:p>
          <a:p>
            <a:pPr lvl="0" algn="ctr">
              <a:lnSpc>
                <a:spcPct val="150000"/>
              </a:lnSpc>
              <a:spcBef>
                <a:spcPct val="0"/>
              </a:spcBef>
              <a:defRPr/>
            </a:pPr>
            <a:r>
              <a:rPr lang="en-US" sz="2300" dirty="0">
                <a:solidFill>
                  <a:srgbClr val="00B0F0"/>
                </a:solidFill>
                <a:latin typeface="Arial" pitchFamily="34" charset="0"/>
                <a:cs typeface="Arial" pitchFamily="34" charset="0"/>
              </a:rPr>
              <a:t>To the Lord, our </a:t>
            </a:r>
            <a:r>
              <a:rPr lang="en-US" sz="2300">
                <a:solidFill>
                  <a:srgbClr val="00B0F0"/>
                </a:solidFill>
                <a:latin typeface="Arial" pitchFamily="34" charset="0"/>
                <a:cs typeface="Arial" pitchFamily="34" charset="0"/>
              </a:rPr>
              <a:t>God. </a:t>
            </a:r>
            <a:r>
              <a:rPr lang="en-US" sz="2300">
                <a:solidFill>
                  <a:srgbClr val="FF0000"/>
                </a:solidFill>
                <a:latin typeface="Arial" pitchFamily="34" charset="0"/>
                <a:cs typeface="Arial" pitchFamily="34" charset="0"/>
              </a:rPr>
              <a:t>Amen</a:t>
            </a:r>
            <a:r>
              <a:rPr lang="en-US" sz="2300" dirty="0">
                <a:solidFill>
                  <a:srgbClr val="FF0000"/>
                </a:solidFill>
                <a:latin typeface="Arial" pitchFamily="34" charset="0"/>
                <a:cs typeface="Arial" pitchFamily="34" charset="0"/>
              </a:rPr>
              <a: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6"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381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1371600"/>
            <a:ext cx="8686800" cy="3810000"/>
          </a:xfrm>
        </p:spPr>
        <p:txBody>
          <a:bodyPr>
            <a:noAutofit/>
          </a:bodyPr>
          <a:lstStyle/>
          <a:p>
            <a:pPr marL="457200" indent="-457200" algn="just">
              <a:lnSpc>
                <a:spcPct val="160000"/>
              </a:lnSpc>
              <a:buNone/>
            </a:pPr>
            <a:r>
              <a:rPr lang="en-US" sz="2500" dirty="0">
                <a:solidFill>
                  <a:schemeClr val="tx1"/>
                </a:solidFill>
                <a:latin typeface="Arial" pitchFamily="34" charset="0"/>
                <a:cs typeface="Arial" pitchFamily="34" charset="0"/>
              </a:rPr>
              <a:t>1.	What is </a:t>
            </a:r>
            <a:r>
              <a:rPr lang="en-US" sz="2500" dirty="0">
                <a:solidFill>
                  <a:schemeClr val="tx1"/>
                </a:solidFill>
                <a:latin typeface="Arial" pitchFamily="34" charset="0"/>
                <a:cs typeface="Arial" pitchFamily="34" charset="0"/>
              </a:rPr>
              <a:t>the sacrament of reconciliation</a:t>
            </a:r>
            <a:r>
              <a:rPr lang="en-US" sz="2500" dirty="0">
                <a:solidFill>
                  <a:schemeClr val="tx1"/>
                </a:solidFill>
                <a:latin typeface="Arial" pitchFamily="34" charset="0"/>
                <a:cs typeface="Arial" pitchFamily="34" charset="0"/>
              </a:rPr>
              <a:t>?</a:t>
            </a:r>
            <a:endParaRPr lang="en-US" sz="2500" dirty="0">
              <a:solidFill>
                <a:schemeClr val="tx1"/>
              </a:solidFill>
              <a:latin typeface="Arial" pitchFamily="34" charset="0"/>
              <a:cs typeface="Arial" pitchFamily="34" charset="0"/>
            </a:endParaRPr>
          </a:p>
          <a:p>
            <a:pPr marL="457200" indent="-457200">
              <a:lnSpc>
                <a:spcPct val="160000"/>
              </a:lnSpc>
              <a:buNone/>
            </a:pPr>
            <a:r>
              <a:rPr lang="en-US" sz="2500" dirty="0">
                <a:solidFill>
                  <a:schemeClr val="tx1"/>
                </a:solidFill>
                <a:latin typeface="Arial" pitchFamily="34" charset="0"/>
                <a:cs typeface="Arial" pitchFamily="34" charset="0"/>
              </a:rPr>
              <a:t>2.	What </a:t>
            </a:r>
            <a:r>
              <a:rPr lang="en-US" sz="2500" dirty="0">
                <a:solidFill>
                  <a:schemeClr val="tx1"/>
                </a:solidFill>
                <a:latin typeface="Arial" pitchFamily="34" charset="0"/>
                <a:cs typeface="Arial" pitchFamily="34" charset="0"/>
              </a:rPr>
              <a:t>are the fruits of the sacrament of reconciliation?</a:t>
            </a:r>
            <a:endParaRPr lang="en-US" sz="2500" dirty="0">
              <a:solidFill>
                <a:schemeClr val="tx1"/>
              </a:solidFill>
              <a:latin typeface="Arial" pitchFamily="34" charset="0"/>
              <a:cs typeface="Arial" pitchFamily="34" charset="0"/>
            </a:endParaRPr>
          </a:p>
          <a:p>
            <a:pPr marL="457200" indent="-457200">
              <a:lnSpc>
                <a:spcPct val="160000"/>
              </a:lnSpc>
              <a:buNone/>
            </a:pPr>
            <a:r>
              <a:rPr lang="en-US" sz="2500" dirty="0">
                <a:solidFill>
                  <a:schemeClr val="tx1"/>
                </a:solidFill>
                <a:latin typeface="Arial" pitchFamily="34" charset="0"/>
                <a:cs typeface="Arial" pitchFamily="34" charset="0"/>
              </a:rPr>
              <a:t>3.	 </a:t>
            </a:r>
            <a:r>
              <a:rPr lang="en-US" sz="2500" dirty="0">
                <a:solidFill>
                  <a:schemeClr val="tx1"/>
                </a:solidFill>
                <a:latin typeface="Arial" pitchFamily="34" charset="0"/>
                <a:cs typeface="Arial" pitchFamily="34" charset="0"/>
              </a:rPr>
              <a:t>What are the conditions to receive the sacrament of reconciliation properly?</a:t>
            </a:r>
            <a:endParaRPr lang="en-US" sz="2500" dirty="0">
              <a:solidFill>
                <a:schemeClr val="tx1"/>
              </a:solidFill>
              <a:latin typeface="Arial" pitchFamily="34" charset="0"/>
              <a:cs typeface="Arial" pitchFamily="34" charset="0"/>
            </a:endParaRPr>
          </a:p>
          <a:p>
            <a:pPr marL="457200" indent="-457200">
              <a:lnSpc>
                <a:spcPct val="160000"/>
              </a:lnSpc>
              <a:buNone/>
            </a:pPr>
            <a:r>
              <a:rPr lang="en-US" sz="2500" dirty="0">
                <a:solidFill>
                  <a:schemeClr val="tx1"/>
                </a:solidFill>
                <a:latin typeface="Arial" pitchFamily="34" charset="0"/>
                <a:cs typeface="Arial" pitchFamily="34" charset="0"/>
              </a:rPr>
              <a:t>4.	</a:t>
            </a:r>
            <a:r>
              <a:rPr lang="en-US" sz="2500" dirty="0">
                <a:solidFill>
                  <a:schemeClr val="tx1"/>
                </a:solidFill>
                <a:latin typeface="Arial" pitchFamily="34" charset="0"/>
                <a:cs typeface="Arial" pitchFamily="34" charset="0"/>
              </a:rPr>
              <a:t>What extra things are we to do beside the penance that the priest gives in order to complete our atonement of sins?</a:t>
            </a:r>
            <a:endParaRPr lang="en-US" sz="2500" dirty="0">
              <a:solidFill>
                <a:schemeClr val="tx1"/>
              </a:solidFill>
              <a:latin typeface="Arial" pitchFamily="34" charset="0"/>
              <a:cs typeface="Arial" pitchFamily="34" charset="0"/>
            </a:endParaRPr>
          </a:p>
        </p:txBody>
      </p:sp>
      <p:sp>
        <p:nvSpPr>
          <p:cNvPr id="11" name="Rectangle 10"/>
          <p:cNvSpPr/>
          <p:nvPr/>
        </p:nvSpPr>
        <p:spPr>
          <a:xfrm>
            <a:off x="0" y="61722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10 </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Let Us Get Reconciled</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38914" name="Picture 2" descr="C:\Users\user\Desktop\Handshake.jpg"/>
          <p:cNvPicPr>
            <a:picLocks noChangeAspect="1" noChangeArrowheads="1"/>
          </p:cNvPicPr>
          <p:nvPr/>
        </p:nvPicPr>
        <p:blipFill>
          <a:blip r:embed="rId4" cstate="print"/>
          <a:srcRect/>
          <a:stretch>
            <a:fillRect/>
          </a:stretch>
        </p:blipFill>
        <p:spPr bwMode="auto">
          <a:xfrm>
            <a:off x="1143000" y="2211572"/>
            <a:ext cx="6781800" cy="4494915"/>
          </a:xfrm>
          <a:prstGeom prst="star32">
            <a:avLst>
              <a:gd name="adj" fmla="val 47285"/>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7889" name="Picture 1" descr="C:\Users\user\Desktop\Bitmap in Lesson 10 Curved.cdr.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6" name="Rounded Rectangle 5"/>
          <p:cNvSpPr/>
          <p:nvPr/>
        </p:nvSpPr>
        <p:spPr>
          <a:xfrm>
            <a:off x="304800" y="4953000"/>
            <a:ext cx="8534400" cy="1752600"/>
          </a:xfrm>
          <a:prstGeom prst="roundRect">
            <a:avLst>
              <a:gd name="adj" fmla="val 827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300" dirty="0">
                <a:solidFill>
                  <a:schemeClr val="bg1"/>
                </a:solidFill>
                <a:latin typeface="Arial" pitchFamily="34" charset="0"/>
                <a:cs typeface="Arial" pitchFamily="34" charset="0"/>
              </a:rPr>
              <a:t>	A senior tax collector named </a:t>
            </a:r>
            <a:r>
              <a:rPr lang="en-US" sz="2300" dirty="0" err="1">
                <a:solidFill>
                  <a:schemeClr val="bg1"/>
                </a:solidFill>
                <a:latin typeface="Arial" pitchFamily="34" charset="0"/>
                <a:cs typeface="Arial" pitchFamily="34" charset="0"/>
              </a:rPr>
              <a:t>Zacheus</a:t>
            </a:r>
            <a:r>
              <a:rPr lang="en-US" sz="2300" dirty="0">
                <a:solidFill>
                  <a:schemeClr val="bg1"/>
                </a:solidFill>
                <a:latin typeface="Arial" pitchFamily="34" charset="0"/>
                <a:cs typeface="Arial" pitchFamily="34" charset="0"/>
              </a:rPr>
              <a:t> longed to see Jesus. He was short and hence he could not see Jesus from among the crowd. Hence he ran ahead and got on to a </a:t>
            </a:r>
            <a:r>
              <a:rPr lang="en-US" sz="2300" dirty="0" err="1">
                <a:solidFill>
                  <a:schemeClr val="bg1"/>
                </a:solidFill>
                <a:latin typeface="Arial" pitchFamily="34" charset="0"/>
                <a:cs typeface="Arial" pitchFamily="34" charset="0"/>
              </a:rPr>
              <a:t>sychamore</a:t>
            </a:r>
            <a:r>
              <a:rPr lang="en-US" sz="2300" dirty="0">
                <a:solidFill>
                  <a:schemeClr val="bg1"/>
                </a:solidFill>
                <a:latin typeface="Arial" pitchFamily="34" charset="0"/>
                <a:cs typeface="Arial" pitchFamily="34" charset="0"/>
              </a:rPr>
              <a:t> tree and sat there. </a:t>
            </a: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7889" name="Picture 1" descr="C:\Users\user\Desktop\Bitmap in Lesson 10 Curved.cdr.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5" name="Rounded Rectangle 4"/>
          <p:cNvSpPr/>
          <p:nvPr/>
        </p:nvSpPr>
        <p:spPr>
          <a:xfrm>
            <a:off x="152400" y="152400"/>
            <a:ext cx="5638800" cy="2743200"/>
          </a:xfrm>
          <a:prstGeom prst="roundRect">
            <a:avLst>
              <a:gd name="adj" fmla="val 827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300" dirty="0">
                <a:solidFill>
                  <a:schemeClr val="tx1"/>
                </a:solidFill>
                <a:latin typeface="Arial" pitchFamily="34" charset="0"/>
                <a:cs typeface="Arial" pitchFamily="34" charset="0"/>
              </a:rPr>
              <a:t>	Jesus </a:t>
            </a:r>
            <a:r>
              <a:rPr lang="en-US" sz="2300" dirty="0">
                <a:solidFill>
                  <a:schemeClr val="tx1"/>
                </a:solidFill>
                <a:latin typeface="Arial" pitchFamily="34" charset="0"/>
                <a:cs typeface="Arial" pitchFamily="34" charset="0"/>
              </a:rPr>
              <a:t>was going was going along that way. When Jesus reached the foot of that tree, he looked at him and said: </a:t>
            </a:r>
            <a:r>
              <a:rPr lang="en-US" sz="2300" dirty="0" err="1">
                <a:solidFill>
                  <a:schemeClr val="tx1"/>
                </a:solidFill>
                <a:latin typeface="Arial" pitchFamily="34" charset="0"/>
                <a:cs typeface="Arial" pitchFamily="34" charset="0"/>
              </a:rPr>
              <a:t>Zacheus</a:t>
            </a:r>
            <a:r>
              <a:rPr lang="en-US" sz="2300" dirty="0">
                <a:solidFill>
                  <a:schemeClr val="tx1"/>
                </a:solidFill>
                <a:latin typeface="Arial" pitchFamily="34" charset="0"/>
                <a:cs typeface="Arial" pitchFamily="34" charset="0"/>
              </a:rPr>
              <a:t>, come down quickly. Today, I come to stay in your (Lk.19:5). Listening to this, </a:t>
            </a:r>
            <a:r>
              <a:rPr lang="en-US" sz="2300" dirty="0" err="1">
                <a:solidFill>
                  <a:schemeClr val="tx1"/>
                </a:solidFill>
                <a:latin typeface="Arial" pitchFamily="34" charset="0"/>
                <a:cs typeface="Arial" pitchFamily="34" charset="0"/>
              </a:rPr>
              <a:t>Zacheus</a:t>
            </a:r>
            <a:r>
              <a:rPr lang="en-US" sz="2300" dirty="0">
                <a:solidFill>
                  <a:schemeClr val="tx1"/>
                </a:solidFill>
                <a:latin typeface="Arial" pitchFamily="34" charset="0"/>
                <a:cs typeface="Arial" pitchFamily="34" charset="0"/>
              </a:rPr>
              <a:t> came down immediately and received Jesus very happily.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C:\Users\user\Desktop\z5.jpg"/>
          <p:cNvPicPr>
            <a:picLocks noChangeAspect="1" noChangeArrowheads="1"/>
          </p:cNvPicPr>
          <p:nvPr/>
        </p:nvPicPr>
        <p:blipFill>
          <a:blip r:embed="rId2" cstate="print"/>
          <a:srcRect l="3583"/>
          <a:stretch>
            <a:fillRect/>
          </a:stretch>
        </p:blipFill>
        <p:spPr bwMode="auto">
          <a:xfrm>
            <a:off x="0" y="0"/>
            <a:ext cx="9144000" cy="6858000"/>
          </a:xfrm>
          <a:prstGeom prst="rect">
            <a:avLst/>
          </a:prstGeom>
          <a:noFill/>
        </p:spPr>
      </p:pic>
      <p:sp>
        <p:nvSpPr>
          <p:cNvPr id="6" name="Rounded Rectangle 5"/>
          <p:cNvSpPr/>
          <p:nvPr/>
        </p:nvSpPr>
        <p:spPr>
          <a:xfrm>
            <a:off x="228600" y="4191000"/>
            <a:ext cx="8686800" cy="2438400"/>
          </a:xfrm>
          <a:prstGeom prst="roundRect">
            <a:avLst>
              <a:gd name="adj" fmla="val 673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Arial" pitchFamily="34" charset="0"/>
                <a:cs typeface="Arial" pitchFamily="34" charset="0"/>
              </a:rPr>
              <a:t>Zacheus</a:t>
            </a:r>
            <a:r>
              <a:rPr lang="en-US" sz="2500" dirty="0">
                <a:solidFill>
                  <a:schemeClr val="tx1"/>
                </a:solidFill>
                <a:latin typeface="Arial" pitchFamily="34" charset="0"/>
                <a:cs typeface="Arial" pitchFamily="34" charset="0"/>
              </a:rPr>
              <a:t> experienced the loving presence of Jesus and listened to His words and repented of his sins. He confessed his sins to Jesus and assured him the will atone for them, </a:t>
            </a:r>
            <a:r>
              <a:rPr lang="en-US" sz="2500" dirty="0">
                <a:solidFill>
                  <a:srgbClr val="FF0000"/>
                </a:solidFill>
                <a:latin typeface="Arial" pitchFamily="34" charset="0"/>
                <a:cs typeface="Arial" pitchFamily="34" charset="0"/>
              </a:rPr>
              <a:t>Lord, I give half of my  wealth to the poor and if have cheated anyone, I return four-fold to them.</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4267200" y="152400"/>
            <a:ext cx="4724400" cy="33528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Then </a:t>
            </a:r>
            <a:r>
              <a:rPr lang="en-US" sz="2500" dirty="0">
                <a:solidFill>
                  <a:schemeClr val="tx1"/>
                </a:solidFill>
                <a:latin typeface="Arial" pitchFamily="34" charset="0"/>
                <a:cs typeface="Arial" pitchFamily="34" charset="0"/>
              </a:rPr>
              <a:t>Jesus said to him. “ </a:t>
            </a:r>
            <a:r>
              <a:rPr lang="en-US" sz="2500" dirty="0">
                <a:solidFill>
                  <a:schemeClr val="tx1"/>
                </a:solidFill>
                <a:latin typeface="Arial" pitchFamily="34" charset="0"/>
                <a:cs typeface="Arial" pitchFamily="34" charset="0"/>
              </a:rPr>
              <a:t>Today </a:t>
            </a:r>
            <a:r>
              <a:rPr lang="en-US" sz="2500" dirty="0">
                <a:solidFill>
                  <a:schemeClr val="tx1"/>
                </a:solidFill>
                <a:latin typeface="Arial" pitchFamily="34" charset="0"/>
                <a:cs typeface="Arial" pitchFamily="34" charset="0"/>
              </a:rPr>
              <a:t>salvation has come to this house” (</a:t>
            </a:r>
            <a:r>
              <a:rPr lang="en-US" sz="2500" dirty="0" err="1">
                <a:solidFill>
                  <a:schemeClr val="tx1"/>
                </a:solidFill>
                <a:latin typeface="Arial" pitchFamily="34" charset="0"/>
                <a:cs typeface="Arial" pitchFamily="34" charset="0"/>
              </a:rPr>
              <a:t>Lk</a:t>
            </a:r>
            <a:r>
              <a:rPr lang="en-US" sz="2500" dirty="0">
                <a:solidFill>
                  <a:schemeClr val="tx1"/>
                </a:solidFill>
                <a:latin typeface="Arial" pitchFamily="34" charset="0"/>
                <a:cs typeface="Arial" pitchFamily="34" charset="0"/>
              </a:rPr>
              <a:t>. </a:t>
            </a:r>
            <a:r>
              <a:rPr lang="en-US" sz="2500" dirty="0">
                <a:solidFill>
                  <a:schemeClr val="tx1"/>
                </a:solidFill>
                <a:latin typeface="Arial" pitchFamily="34" charset="0"/>
                <a:cs typeface="Arial" pitchFamily="34" charset="0"/>
              </a:rPr>
              <a:t>19:9). Thus, </a:t>
            </a:r>
            <a:r>
              <a:rPr lang="en-US" sz="2500" dirty="0" err="1">
                <a:solidFill>
                  <a:schemeClr val="tx1"/>
                </a:solidFill>
                <a:latin typeface="Arial" pitchFamily="34" charset="0"/>
                <a:cs typeface="Arial" pitchFamily="34" charset="0"/>
              </a:rPr>
              <a:t>Zacheus</a:t>
            </a:r>
            <a:r>
              <a:rPr lang="en-US" sz="2500" dirty="0">
                <a:solidFill>
                  <a:schemeClr val="tx1"/>
                </a:solidFill>
                <a:latin typeface="Arial" pitchFamily="34" charset="0"/>
                <a:cs typeface="Arial" pitchFamily="34" charset="0"/>
              </a:rPr>
              <a:t>, who repented of his sins, confessed them and gave the assurance to atone for them, received forgiveness of sins and salvation.</a:t>
            </a:r>
          </a:p>
        </p:txBody>
      </p:sp>
      <p:sp>
        <p:nvSpPr>
          <p:cNvPr id="9" name="Rounded Rectangle 8"/>
          <p:cNvSpPr/>
          <p:nvPr/>
        </p:nvSpPr>
        <p:spPr>
          <a:xfrm>
            <a:off x="76200" y="4953000"/>
            <a:ext cx="8915400" cy="1828800"/>
          </a:xfrm>
          <a:prstGeom prst="roundRect">
            <a:avLst>
              <a:gd name="adj" fmla="val 1153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00B0F0"/>
                </a:solidFill>
                <a:latin typeface="Arial" pitchFamily="34" charset="0"/>
                <a:cs typeface="Arial" pitchFamily="34" charset="0"/>
              </a:rPr>
              <a:t>The sacrament of reconciliation is the sacrament that forgives our sins, strengthens us not sin again and reconciles us to God and our brethren.</a:t>
            </a:r>
          </a:p>
        </p:txBody>
      </p:sp>
      <p:pic>
        <p:nvPicPr>
          <p:cNvPr id="35841" name="Picture 1" descr="C:\Users\user\Desktop\scan0052_tif.jpg"/>
          <p:cNvPicPr>
            <a:picLocks noChangeAspect="1" noChangeArrowheads="1"/>
          </p:cNvPicPr>
          <p:nvPr/>
        </p:nvPicPr>
        <p:blipFill>
          <a:blip r:embed="rId3" cstate="print"/>
          <a:srcRect/>
          <a:stretch>
            <a:fillRect/>
          </a:stretch>
        </p:blipFill>
        <p:spPr bwMode="auto">
          <a:xfrm>
            <a:off x="185500" y="152400"/>
            <a:ext cx="3929300" cy="4709274"/>
          </a:xfrm>
          <a:prstGeom prst="roundRect">
            <a:avLst>
              <a:gd name="adj" fmla="val 7054"/>
            </a:avLst>
          </a:prstGeom>
          <a:noFill/>
        </p:spPr>
      </p:pic>
      <p:pic>
        <p:nvPicPr>
          <p:cNvPr id="35842" name="Picture 2" descr="C:\Users\user\Desktop\p_0007.jpg"/>
          <p:cNvPicPr>
            <a:picLocks noChangeAspect="1" noChangeArrowheads="1"/>
          </p:cNvPicPr>
          <p:nvPr/>
        </p:nvPicPr>
        <p:blipFill>
          <a:blip r:embed="rId4" cstate="print"/>
          <a:srcRect t="26034" b="37360"/>
          <a:stretch>
            <a:fillRect/>
          </a:stretch>
        </p:blipFill>
        <p:spPr bwMode="auto">
          <a:xfrm>
            <a:off x="4419600" y="3581400"/>
            <a:ext cx="4457700" cy="1295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4820" name="Picture 4" descr="C:\Users\user\Desktop\431px-Pompeo_Batoni_003.jpg"/>
          <p:cNvPicPr>
            <a:picLocks noChangeAspect="1" noChangeArrowheads="1"/>
          </p:cNvPicPr>
          <p:nvPr/>
        </p:nvPicPr>
        <p:blipFill>
          <a:blip r:embed="rId3" cstate="print"/>
          <a:srcRect t="10073" b="25169"/>
          <a:stretch>
            <a:fillRect/>
          </a:stretch>
        </p:blipFill>
        <p:spPr bwMode="auto">
          <a:xfrm>
            <a:off x="0" y="0"/>
            <a:ext cx="3810000" cy="3429000"/>
          </a:xfrm>
          <a:prstGeom prst="rect">
            <a:avLst/>
          </a:prstGeom>
          <a:noFill/>
        </p:spPr>
      </p:pic>
      <p:pic>
        <p:nvPicPr>
          <p:cNvPr id="34819" name="Picture 3" descr="C:\Users\user\Desktop\God Jesus throne cat_rel_hist_02RoberttBarrett.jpg"/>
          <p:cNvPicPr>
            <a:picLocks noChangeAspect="1" noChangeArrowheads="1"/>
          </p:cNvPicPr>
          <p:nvPr/>
        </p:nvPicPr>
        <p:blipFill>
          <a:blip r:embed="rId4" cstate="print"/>
          <a:srcRect/>
          <a:stretch>
            <a:fillRect/>
          </a:stretch>
        </p:blipFill>
        <p:spPr bwMode="auto">
          <a:xfrm>
            <a:off x="3809046" y="0"/>
            <a:ext cx="2744153" cy="3429000"/>
          </a:xfrm>
          <a:prstGeom prst="rect">
            <a:avLst/>
          </a:prstGeom>
          <a:noFill/>
        </p:spPr>
      </p:pic>
      <p:pic>
        <p:nvPicPr>
          <p:cNvPr id="34817" name="Picture 1" descr="C:\Users\user\Desktop\seeking_the_lost.jpg"/>
          <p:cNvPicPr>
            <a:picLocks noChangeAspect="1" noChangeArrowheads="1"/>
          </p:cNvPicPr>
          <p:nvPr/>
        </p:nvPicPr>
        <p:blipFill>
          <a:blip r:embed="rId5" cstate="print"/>
          <a:srcRect/>
          <a:stretch>
            <a:fillRect/>
          </a:stretch>
        </p:blipFill>
        <p:spPr bwMode="auto">
          <a:xfrm>
            <a:off x="6553200" y="0"/>
            <a:ext cx="2590800" cy="3441427"/>
          </a:xfrm>
          <a:prstGeom prst="rect">
            <a:avLst/>
          </a:prstGeom>
          <a:noFill/>
        </p:spPr>
      </p:pic>
      <p:sp>
        <p:nvSpPr>
          <p:cNvPr id="7" name="Rounded Rectangle 6"/>
          <p:cNvSpPr/>
          <p:nvPr/>
        </p:nvSpPr>
        <p:spPr>
          <a:xfrm>
            <a:off x="152400" y="3048000"/>
            <a:ext cx="8839200" cy="3657600"/>
          </a:xfrm>
          <a:prstGeom prst="roundRect">
            <a:avLst>
              <a:gd name="adj" fmla="val 737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church today, in the sacrament of </a:t>
            </a:r>
            <a:r>
              <a:rPr lang="en-US" sz="2500" dirty="0">
                <a:solidFill>
                  <a:schemeClr val="tx1"/>
                </a:solidFill>
                <a:latin typeface="Arial" pitchFamily="34" charset="0"/>
                <a:cs typeface="Arial" pitchFamily="34" charset="0"/>
              </a:rPr>
              <a:t>reconciliation</a:t>
            </a:r>
            <a:r>
              <a:rPr lang="en-US" sz="2500" dirty="0">
                <a:solidFill>
                  <a:schemeClr val="tx1"/>
                </a:solidFill>
                <a:latin typeface="Arial" pitchFamily="34" charset="0"/>
                <a:cs typeface="Arial" pitchFamily="34" charset="0"/>
              </a:rPr>
              <a:t>, forgives our sins. It is Jesus himself who forgives our sins through the church God always waits for us sinners in the sacrament of reconciliation, just as the father waited for his lost son. God is like the shepherd who goes after the one strayed sheep among the hundred. We who move away from God through sin, get reconciled with Him in the sacrament of reconciliation.</a:t>
            </a:r>
            <a:endParaRPr lang="en-US" sz="2500" dirty="0">
              <a:solidFill>
                <a:srgbClr val="FF00FF"/>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3794" name="Picture 2" descr="http://www.solemncharge.com/IMAGES%2F2012%2F10%2Fpenance.jpg.jpgx"/>
          <p:cNvPicPr>
            <a:picLocks noChangeAspect="1" noChangeArrowheads="1"/>
          </p:cNvPicPr>
          <p:nvPr/>
        </p:nvPicPr>
        <p:blipFill>
          <a:blip r:embed="rId3" cstate="print"/>
          <a:srcRect t="51282" r="39706" b="3082"/>
          <a:stretch>
            <a:fillRect/>
          </a:stretch>
        </p:blipFill>
        <p:spPr bwMode="auto">
          <a:xfrm>
            <a:off x="822701" y="0"/>
            <a:ext cx="3110631" cy="2819400"/>
          </a:xfrm>
          <a:prstGeom prst="rect">
            <a:avLst/>
          </a:prstGeom>
          <a:noFill/>
        </p:spPr>
      </p:pic>
      <p:sp>
        <p:nvSpPr>
          <p:cNvPr id="7" name="Rounded Rectangle 6"/>
          <p:cNvSpPr/>
          <p:nvPr/>
        </p:nvSpPr>
        <p:spPr>
          <a:xfrm>
            <a:off x="533400" y="2971800"/>
            <a:ext cx="8077200" cy="3733800"/>
          </a:xfrm>
          <a:prstGeom prst="roundRect">
            <a:avLst>
              <a:gd name="adj" fmla="val 1064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7030A0"/>
                </a:solidFill>
                <a:latin typeface="Arial" pitchFamily="34" charset="0"/>
                <a:cs typeface="Arial" pitchFamily="34" charset="0"/>
              </a:rPr>
              <a:t>Five </a:t>
            </a:r>
            <a:r>
              <a:rPr lang="en-US" sz="2500" b="1" dirty="0">
                <a:solidFill>
                  <a:srgbClr val="7030A0"/>
                </a:solidFill>
                <a:latin typeface="Arial" pitchFamily="34" charset="0"/>
                <a:cs typeface="Arial" pitchFamily="34" charset="0"/>
              </a:rPr>
              <a:t>conditions to receive this sacrament of reconciliation effectively.</a:t>
            </a:r>
          </a:p>
          <a:p>
            <a:pPr algn="ctr"/>
            <a:endParaRPr lang="en-US" sz="2500" dirty="0">
              <a:solidFill>
                <a:schemeClr val="tx1"/>
              </a:solidFill>
              <a:latin typeface="Arial" pitchFamily="34" charset="0"/>
              <a:cs typeface="Arial" pitchFamily="34" charset="0"/>
            </a:endParaRPr>
          </a:p>
          <a:p>
            <a:pPr marL="457200" indent="-457200" algn="ctr"/>
            <a:r>
              <a:rPr lang="en-US" sz="2500" dirty="0">
                <a:solidFill>
                  <a:srgbClr val="FF0000"/>
                </a:solidFill>
                <a:latin typeface="Arial" pitchFamily="34" charset="0"/>
                <a:cs typeface="Arial" pitchFamily="34" charset="0"/>
              </a:rPr>
              <a:t>1. </a:t>
            </a:r>
            <a:r>
              <a:rPr lang="en-US" sz="2500" dirty="0">
                <a:solidFill>
                  <a:srgbClr val="00B0F0"/>
                </a:solidFill>
                <a:latin typeface="Arial" pitchFamily="34" charset="0"/>
                <a:cs typeface="Arial" pitchFamily="34" charset="0"/>
              </a:rPr>
              <a:t>Examine </a:t>
            </a:r>
            <a:r>
              <a:rPr lang="en-US" sz="2500" dirty="0">
                <a:solidFill>
                  <a:srgbClr val="00B0F0"/>
                </a:solidFill>
                <a:latin typeface="Arial" pitchFamily="34" charset="0"/>
                <a:cs typeface="Arial" pitchFamily="34" charset="0"/>
              </a:rPr>
              <a:t>your conscience and find out your sins</a:t>
            </a:r>
          </a:p>
          <a:p>
            <a:pPr marL="457200" indent="-457200" algn="ctr"/>
            <a:r>
              <a:rPr lang="en-US" sz="2500" dirty="0">
                <a:solidFill>
                  <a:srgbClr val="FF0000"/>
                </a:solidFill>
                <a:latin typeface="Arial" pitchFamily="34" charset="0"/>
                <a:cs typeface="Arial" pitchFamily="34" charset="0"/>
              </a:rPr>
              <a:t>2. </a:t>
            </a:r>
            <a:r>
              <a:rPr lang="en-US" sz="2500" dirty="0">
                <a:solidFill>
                  <a:srgbClr val="00B0F0"/>
                </a:solidFill>
                <a:latin typeface="Arial" pitchFamily="34" charset="0"/>
                <a:cs typeface="Arial" pitchFamily="34" charset="0"/>
              </a:rPr>
              <a:t>Repent </a:t>
            </a:r>
            <a:r>
              <a:rPr lang="en-US" sz="2500" dirty="0">
                <a:solidFill>
                  <a:srgbClr val="00B0F0"/>
                </a:solidFill>
                <a:latin typeface="Arial" pitchFamily="34" charset="0"/>
                <a:cs typeface="Arial" pitchFamily="34" charset="0"/>
              </a:rPr>
              <a:t>of your sins</a:t>
            </a:r>
          </a:p>
          <a:p>
            <a:pPr marL="457200" indent="-457200" algn="ctr"/>
            <a:r>
              <a:rPr lang="en-US" sz="2500" dirty="0">
                <a:solidFill>
                  <a:srgbClr val="FF0000"/>
                </a:solidFill>
                <a:latin typeface="Arial" pitchFamily="34" charset="0"/>
                <a:cs typeface="Arial" pitchFamily="34" charset="0"/>
              </a:rPr>
              <a:t>3. </a:t>
            </a:r>
            <a:r>
              <a:rPr lang="en-US" sz="2500" dirty="0">
                <a:solidFill>
                  <a:srgbClr val="00B0F0"/>
                </a:solidFill>
                <a:latin typeface="Arial" pitchFamily="34" charset="0"/>
                <a:cs typeface="Arial" pitchFamily="34" charset="0"/>
              </a:rPr>
              <a:t>Take </a:t>
            </a:r>
            <a:r>
              <a:rPr lang="en-US" sz="2500" dirty="0">
                <a:solidFill>
                  <a:srgbClr val="00B0F0"/>
                </a:solidFill>
                <a:latin typeface="Arial" pitchFamily="34" charset="0"/>
                <a:cs typeface="Arial" pitchFamily="34" charset="0"/>
              </a:rPr>
              <a:t>a firm decision not to sin again</a:t>
            </a:r>
          </a:p>
          <a:p>
            <a:pPr marL="457200" indent="-457200" algn="ctr"/>
            <a:r>
              <a:rPr lang="en-US" sz="2500" dirty="0">
                <a:solidFill>
                  <a:srgbClr val="FF0000"/>
                </a:solidFill>
                <a:latin typeface="Arial" pitchFamily="34" charset="0"/>
                <a:cs typeface="Arial" pitchFamily="34" charset="0"/>
              </a:rPr>
              <a:t>4. </a:t>
            </a:r>
            <a:r>
              <a:rPr lang="en-US" sz="2500" dirty="0">
                <a:solidFill>
                  <a:srgbClr val="00B0F0"/>
                </a:solidFill>
                <a:latin typeface="Arial" pitchFamily="34" charset="0"/>
                <a:cs typeface="Arial" pitchFamily="34" charset="0"/>
              </a:rPr>
              <a:t>Confess </a:t>
            </a:r>
            <a:r>
              <a:rPr lang="en-US" sz="2500" dirty="0">
                <a:solidFill>
                  <a:srgbClr val="00B0F0"/>
                </a:solidFill>
                <a:latin typeface="Arial" pitchFamily="34" charset="0"/>
                <a:cs typeface="Arial" pitchFamily="34" charset="0"/>
              </a:rPr>
              <a:t>your sins to a priest</a:t>
            </a:r>
          </a:p>
          <a:p>
            <a:pPr marL="457200" indent="-457200" algn="ctr"/>
            <a:r>
              <a:rPr lang="en-US" sz="2500" dirty="0">
                <a:solidFill>
                  <a:srgbClr val="FF0000"/>
                </a:solidFill>
                <a:latin typeface="Arial" pitchFamily="34" charset="0"/>
                <a:cs typeface="Arial" pitchFamily="34" charset="0"/>
              </a:rPr>
              <a:t>5. </a:t>
            </a:r>
            <a:r>
              <a:rPr lang="en-US" sz="2500" dirty="0">
                <a:solidFill>
                  <a:srgbClr val="00B0F0"/>
                </a:solidFill>
                <a:latin typeface="Arial" pitchFamily="34" charset="0"/>
                <a:cs typeface="Arial" pitchFamily="34" charset="0"/>
              </a:rPr>
              <a:t>Do </a:t>
            </a:r>
            <a:r>
              <a:rPr lang="en-US" sz="2500" dirty="0">
                <a:solidFill>
                  <a:srgbClr val="00B0F0"/>
                </a:solidFill>
                <a:latin typeface="Arial" pitchFamily="34" charset="0"/>
                <a:cs typeface="Arial" pitchFamily="34" charset="0"/>
              </a:rPr>
              <a:t>the penance given by the priest.</a:t>
            </a:r>
          </a:p>
        </p:txBody>
      </p:sp>
      <p:pic>
        <p:nvPicPr>
          <p:cNvPr id="5" name="Picture 2" descr="http://www.solemncharge.com/IMAGES%2F2012%2F10%2Fpenance.jpg.jpgx"/>
          <p:cNvPicPr>
            <a:picLocks noChangeAspect="1" noChangeArrowheads="1"/>
          </p:cNvPicPr>
          <p:nvPr/>
        </p:nvPicPr>
        <p:blipFill>
          <a:blip r:embed="rId3" cstate="print"/>
          <a:srcRect b="46154"/>
          <a:stretch>
            <a:fillRect/>
          </a:stretch>
        </p:blipFill>
        <p:spPr bwMode="auto">
          <a:xfrm>
            <a:off x="3933332" y="0"/>
            <a:ext cx="4372468" cy="2819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3962400"/>
            <a:ext cx="8839200" cy="2438400"/>
          </a:xfrm>
          <a:prstGeom prst="roundRect">
            <a:avLst>
              <a:gd name="adj" fmla="val 703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When we prepare ourselves properly and receive the sacrament of reconciliation, we get forgiveness of sins and the grace not to commit the sin again, In addition to that we inner peace and joy. These are the fruits of the sacrament of reconciliation.</a:t>
            </a:r>
          </a:p>
        </p:txBody>
      </p:sp>
      <p:pic>
        <p:nvPicPr>
          <p:cNvPr id="32769" name="Picture 1" descr="C:\Users\user\Desktop\Bitmap in Lesson 10 Curved.cdr.jpg"/>
          <p:cNvPicPr>
            <a:picLocks noChangeAspect="1" noChangeArrowheads="1"/>
          </p:cNvPicPr>
          <p:nvPr/>
        </p:nvPicPr>
        <p:blipFill>
          <a:blip r:embed="rId3" cstate="print"/>
          <a:srcRect l="2929" t="53739"/>
          <a:stretch>
            <a:fillRect/>
          </a:stretch>
        </p:blipFill>
        <p:spPr bwMode="auto">
          <a:xfrm>
            <a:off x="2209799" y="152400"/>
            <a:ext cx="4694451" cy="3048000"/>
          </a:xfrm>
          <a:prstGeom prst="rect">
            <a:avLst/>
          </a:prstGeom>
          <a:noFill/>
        </p:spPr>
      </p:pic>
      <p:pic>
        <p:nvPicPr>
          <p:cNvPr id="32770" name="Picture 2" descr="C:\Users\user\Desktop\Bitmap in Lesson 10 Curved.cdr.jpg"/>
          <p:cNvPicPr>
            <a:picLocks noChangeAspect="1" noChangeArrowheads="1"/>
          </p:cNvPicPr>
          <p:nvPr/>
        </p:nvPicPr>
        <p:blipFill>
          <a:blip r:embed="rId4" cstate="print"/>
          <a:srcRect l="47993" t="3271" r="6540"/>
          <a:stretch>
            <a:fillRect/>
          </a:stretch>
        </p:blipFill>
        <p:spPr bwMode="auto">
          <a:xfrm>
            <a:off x="-1" y="-1"/>
            <a:ext cx="2164329" cy="3429001"/>
          </a:xfrm>
          <a:prstGeom prst="rect">
            <a:avLst/>
          </a:prstGeom>
          <a:noFill/>
        </p:spPr>
      </p:pic>
      <p:pic>
        <p:nvPicPr>
          <p:cNvPr id="32771" name="Picture 3" descr="C:\Users\user\Desktop\Bitmap in Lesson 10 Curved.cdr.jpg"/>
          <p:cNvPicPr>
            <a:picLocks noChangeAspect="1" noChangeArrowheads="1"/>
          </p:cNvPicPr>
          <p:nvPr/>
        </p:nvPicPr>
        <p:blipFill>
          <a:blip r:embed="rId5" cstate="print"/>
          <a:srcRect t="2587" r="52650" b="3820"/>
          <a:stretch>
            <a:fillRect/>
          </a:stretch>
        </p:blipFill>
        <p:spPr bwMode="auto">
          <a:xfrm>
            <a:off x="6934200" y="-1"/>
            <a:ext cx="2209800" cy="342900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1773</TotalTime>
  <Words>339</Words>
  <Application>Microsoft Office PowerPoint</Application>
  <PresentationFormat>On-screen Show (4:3)</PresentationFormat>
  <Paragraphs>50</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Lesson 10   Let Us Get Reconciled</vt:lpstr>
      <vt:lpstr>Slide 3</vt:lpstr>
      <vt:lpstr>Slide 4</vt:lpstr>
      <vt:lpstr>Slide 5</vt:lpstr>
      <vt:lpstr>Slide 6</vt:lpstr>
      <vt:lpstr>Slide 7</vt:lpstr>
      <vt:lpstr>Slide 8</vt:lpstr>
      <vt:lpstr>Slide 9</vt:lpstr>
      <vt:lpstr>Slide 10</vt:lpstr>
      <vt:lpstr>Slide 11</vt:lpstr>
      <vt:lpstr>Let us pray</vt:lpstr>
      <vt:lpstr>Let us read the Word of God with devotion</vt:lpstr>
      <vt:lpstr>A Word of God to remember</vt:lpstr>
      <vt:lpstr>My decision</vt:lpstr>
      <vt:lpstr>Let us do</vt:lpstr>
      <vt:lpstr>Let us find out the answers</vt:lpstr>
      <vt:lpstr>Slide 18</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670</cp:revision>
  <dcterms:created xsi:type="dcterms:W3CDTF">2014-03-08T17:50:03Z</dcterms:created>
  <dcterms:modified xsi:type="dcterms:W3CDTF">2015-09-14T04:05:21Z</dcterms:modified>
</cp:coreProperties>
</file>